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95" r:id="rId2"/>
    <p:sldId id="290" r:id="rId3"/>
    <p:sldId id="313" r:id="rId4"/>
    <p:sldId id="294" r:id="rId5"/>
    <p:sldId id="277" r:id="rId6"/>
    <p:sldId id="314" r:id="rId7"/>
    <p:sldId id="315" r:id="rId8"/>
    <p:sldId id="300" r:id="rId9"/>
    <p:sldId id="301" r:id="rId10"/>
    <p:sldId id="304" r:id="rId11"/>
    <p:sldId id="305" r:id="rId12"/>
    <p:sldId id="293" r:id="rId13"/>
    <p:sldId id="273" r:id="rId14"/>
    <p:sldId id="286" r:id="rId15"/>
    <p:sldId id="263" r:id="rId16"/>
    <p:sldId id="288" r:id="rId17"/>
    <p:sldId id="265" r:id="rId18"/>
    <p:sldId id="310" r:id="rId19"/>
    <p:sldId id="312" r:id="rId20"/>
    <p:sldId id="284" r:id="rId21"/>
    <p:sldId id="274" r:id="rId22"/>
    <p:sldId id="285" r:id="rId23"/>
    <p:sldId id="270" r:id="rId24"/>
    <p:sldId id="306" r:id="rId25"/>
    <p:sldId id="307" r:id="rId26"/>
    <p:sldId id="268" r:id="rId27"/>
    <p:sldId id="292" r:id="rId28"/>
    <p:sldId id="276" r:id="rId29"/>
    <p:sldId id="279" r:id="rId30"/>
    <p:sldId id="269" r:id="rId31"/>
    <p:sldId id="289" r:id="rId32"/>
    <p:sldId id="291" r:id="rId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277"/>
            <p14:sldId id="314"/>
            <p14:sldId id="315"/>
            <p14:sldId id="300"/>
            <p14:sldId id="301"/>
            <p14:sldId id="304"/>
            <p14:sldId id="305"/>
            <p14:sldId id="293"/>
            <p14:sldId id="273"/>
            <p14:sldId id="286"/>
            <p14:sldId id="263"/>
            <p14:sldId id="288"/>
            <p14:sldId id="265"/>
          </p14:sldIdLst>
        </p14:section>
        <p14:section name="Curve of expectations" id="{B16B3BE7-C430-4C2F-AFA5-5D24D657B1F2}">
          <p14:sldIdLst>
            <p14:sldId id="310"/>
            <p14:sldId id="312"/>
            <p14:sldId id="284"/>
            <p14:sldId id="274"/>
            <p14:sldId id="285"/>
            <p14:sldId id="270"/>
            <p14:sldId id="306"/>
            <p14:sldId id="307"/>
            <p14:sldId id="268"/>
            <p14:sldId id="292"/>
            <p14:sldId id="276"/>
            <p14:sldId id="279"/>
            <p14:sldId id="269"/>
            <p14:sldId id="289"/>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34" autoAdjust="0"/>
    <p:restoredTop sz="80438" autoAdjust="0"/>
  </p:normalViewPr>
  <p:slideViewPr>
    <p:cSldViewPr snapToGrid="0">
      <p:cViewPr>
        <p:scale>
          <a:sx n="89" d="100"/>
          <a:sy n="89" d="100"/>
        </p:scale>
        <p:origin x="1016" y="128"/>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2/15/24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2434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204200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30</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31</a:t>
            </a:fld>
            <a:endParaRPr lang="en-DE"/>
          </a:p>
        </p:txBody>
      </p:sp>
    </p:spTree>
    <p:extLst>
      <p:ext uri="{BB962C8B-B14F-4D97-AF65-F5344CB8AC3E}">
        <p14:creationId xmlns:p14="http://schemas.microsoft.com/office/powerpoint/2010/main" val="2691924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CBA7-7B1D-B858-8719-83C9F73FB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6A7A4-E050-ABC1-1915-95E404747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D500B-DD2B-D0AE-A848-97EB3754E2F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148DBEB-27E0-4B4C-F089-72CB0ED2CD55}"/>
              </a:ext>
            </a:extLst>
          </p:cNvPr>
          <p:cNvSpPr>
            <a:spLocks noGrp="1"/>
          </p:cNvSpPr>
          <p:nvPr>
            <p:ph type="sldNum" sz="quarter" idx="5"/>
          </p:nvPr>
        </p:nvSpPr>
        <p:spPr/>
        <p:txBody>
          <a:bodyPr/>
          <a:lstStyle/>
          <a:p>
            <a:fld id="{C1408529-B905-4AF8-8619-38F288C3CEF3}" type="slidenum">
              <a:rPr lang="en-DE" smtClean="0"/>
              <a:t>32</a:t>
            </a:fld>
            <a:endParaRPr lang="en-DE"/>
          </a:p>
        </p:txBody>
      </p:sp>
    </p:spTree>
    <p:extLst>
      <p:ext uri="{BB962C8B-B14F-4D97-AF65-F5344CB8AC3E}">
        <p14:creationId xmlns:p14="http://schemas.microsoft.com/office/powerpoint/2010/main" val="232798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118586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2/15/24 8:26 PM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2/15/24 8:26 PM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2/15/24 8:26 PM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2/15/24 8:26 PM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2/15/24 8:26 PM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2/15/24 8:26 PM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2/15/24 8:26 PM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2/15/24 8:26 PM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2/15/24 8:26 PM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2/15/24 8:26 PM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2/15/24 8:26 PM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2/15/24 8:26 PM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1.xml"/><Relationship Id="rId5" Type="http://schemas.openxmlformats.org/officeDocument/2006/relationships/image" Target="../media/image30.png"/><Relationship Id="rId10" Type="http://schemas.openxmlformats.org/officeDocument/2006/relationships/image" Target="../media/image35.emf"/><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2.pn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slide" Target="slide18.xml"/><Relationship Id="rId5" Type="http://schemas.openxmlformats.org/officeDocument/2006/relationships/image" Target="../media/image48.jpeg"/><Relationship Id="rId10" Type="http://schemas.openxmlformats.org/officeDocument/2006/relationships/image" Target="../media/image54.png"/><Relationship Id="rId4" Type="http://schemas.openxmlformats.org/officeDocument/2006/relationships/image" Target="../media/image47.sv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0.jpeg"/><Relationship Id="rId12"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4.png"/><Relationship Id="rId5" Type="http://schemas.openxmlformats.org/officeDocument/2006/relationships/image" Target="../media/image48.jpeg"/><Relationship Id="rId10" Type="http://schemas.microsoft.com/office/2007/relationships/hdphoto" Target="../media/hdphoto9.wdp"/><Relationship Id="rId4" Type="http://schemas.openxmlformats.org/officeDocument/2006/relationships/image" Target="../media/image47.sv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49.jpeg"/><Relationship Id="rId4" Type="http://schemas.openxmlformats.org/officeDocument/2006/relationships/image" Target="../media/image57.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1.wdp"/><Relationship Id="rId7" Type="http://schemas.openxmlformats.org/officeDocument/2006/relationships/image" Target="../media/image69.sv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microsoft.com/office/2007/relationships/hdphoto" Target="../media/hdphoto9.wdp"/><Relationship Id="rId10" Type="http://schemas.microsoft.com/office/2007/relationships/hdphoto" Target="../media/hdphoto12.wdp"/><Relationship Id="rId4" Type="http://schemas.openxmlformats.org/officeDocument/2006/relationships/image" Target="../media/image5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2.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6.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1.png"/><Relationship Id="rId12" Type="http://schemas.microsoft.com/office/2007/relationships/hdphoto" Target="../media/hdphoto6.wdp"/><Relationship Id="rId17" Type="http://schemas.openxmlformats.org/officeDocument/2006/relationships/image" Target="../media/image16.png"/><Relationship Id="rId2" Type="http://schemas.openxmlformats.org/officeDocument/2006/relationships/notesSlide" Target="../notesSlides/notesSlide5.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microsoft.com/office/2007/relationships/hdphoto" Target="../media/hdphoto5.wdp"/><Relationship Id="rId19" Type="http://schemas.openxmlformats.org/officeDocument/2006/relationships/image" Target="../media/image18.jpg"/><Relationship Id="rId4" Type="http://schemas.openxmlformats.org/officeDocument/2006/relationships/image" Target="../media/image9.png"/><Relationship Id="rId9" Type="http://schemas.openxmlformats.org/officeDocument/2006/relationships/image" Target="../media/image12.png"/><Relationship Id="rId14" Type="http://schemas.microsoft.com/office/2007/relationships/hdphoto" Target="../media/hdphoto7.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2/15/24 8:26 PM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83206" y="3230705"/>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593272" y="4990641"/>
            <a:ext cx="9005455" cy="584775"/>
          </a:xfrm>
          <a:prstGeom prst="rect">
            <a:avLst/>
          </a:prstGeom>
          <a:noFill/>
        </p:spPr>
        <p:txBody>
          <a:bodyPr wrap="square">
            <a:spAutoFit/>
          </a:bodyPr>
          <a:lstStyle/>
          <a:p>
            <a:pPr algn="ctr"/>
            <a:r>
              <a:rPr lang="en-US" sz="32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2/15/24 8:26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7989" y="-22023"/>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5849122"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059297" y="2751245"/>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CC3A18BF-902E-4B35-9FA7-13361A764459}"/>
              </a:ext>
            </a:extLst>
          </p:cNvPr>
          <p:cNvPicPr>
            <a:picLocks noChangeAspect="1"/>
          </p:cNvPicPr>
          <p:nvPr/>
        </p:nvPicPr>
        <p:blipFill>
          <a:blip r:embed="rId3"/>
          <a:stretch>
            <a:fillRect/>
          </a:stretch>
        </p:blipFill>
        <p:spPr>
          <a:xfrm>
            <a:off x="5441843" y="767978"/>
            <a:ext cx="3206774" cy="1816765"/>
          </a:xfrm>
          <a:prstGeom prst="rect">
            <a:avLst/>
          </a:prstGeom>
        </p:spPr>
      </p:pic>
      <p:pic>
        <p:nvPicPr>
          <p:cNvPr id="56" name="Picture 55">
            <a:extLst>
              <a:ext uri="{FF2B5EF4-FFF2-40B4-BE49-F238E27FC236}">
                <a16:creationId xmlns:a16="http://schemas.microsoft.com/office/drawing/2014/main" id="{496CB7C8-131A-48E2-9B0A-A9B5B411B73E}"/>
              </a:ext>
            </a:extLst>
          </p:cNvPr>
          <p:cNvPicPr>
            <a:picLocks noChangeAspect="1"/>
          </p:cNvPicPr>
          <p:nvPr/>
        </p:nvPicPr>
        <p:blipFill>
          <a:blip r:embed="rId4"/>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2396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2/15/24 8:26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5" y="-2351"/>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4679096"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6641567"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879752" y="2786665"/>
            <a:ext cx="209405" cy="3350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8" name="TextBox 17">
            <a:extLst>
              <a:ext uri="{FF2B5EF4-FFF2-40B4-BE49-F238E27FC236}">
                <a16:creationId xmlns:a16="http://schemas.microsoft.com/office/drawing/2014/main" id="{926B16A1-F070-4DAE-AB78-77328A958231}"/>
              </a:ext>
            </a:extLst>
          </p:cNvPr>
          <p:cNvSpPr txBox="1"/>
          <p:nvPr/>
        </p:nvSpPr>
        <p:spPr>
          <a:xfrm>
            <a:off x="2848352" y="2884294"/>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5" name="Picture 4">
            <a:extLst>
              <a:ext uri="{FF2B5EF4-FFF2-40B4-BE49-F238E27FC236}">
                <a16:creationId xmlns:a16="http://schemas.microsoft.com/office/drawing/2014/main" id="{23CDC131-874E-47D5-A999-684C027EB3C2}"/>
              </a:ext>
            </a:extLst>
          </p:cNvPr>
          <p:cNvPicPr>
            <a:picLocks noChangeAspect="1"/>
          </p:cNvPicPr>
          <p:nvPr/>
        </p:nvPicPr>
        <p:blipFill>
          <a:blip r:embed="rId3"/>
          <a:stretch>
            <a:fillRect/>
          </a:stretch>
        </p:blipFill>
        <p:spPr>
          <a:xfrm>
            <a:off x="4220141" y="871559"/>
            <a:ext cx="1917682" cy="1828070"/>
          </a:xfrm>
          <a:prstGeom prst="rect">
            <a:avLst/>
          </a:prstGeom>
        </p:spPr>
      </p:pic>
      <p:pic>
        <p:nvPicPr>
          <p:cNvPr id="90" name="Picture 89">
            <a:extLst>
              <a:ext uri="{FF2B5EF4-FFF2-40B4-BE49-F238E27FC236}">
                <a16:creationId xmlns:a16="http://schemas.microsoft.com/office/drawing/2014/main" id="{73A4C17A-C97A-4C30-8226-306E95CF5D2C}"/>
              </a:ext>
            </a:extLst>
          </p:cNvPr>
          <p:cNvPicPr>
            <a:picLocks noChangeAspect="1"/>
          </p:cNvPicPr>
          <p:nvPr/>
        </p:nvPicPr>
        <p:blipFill>
          <a:blip r:embed="rId4"/>
          <a:stretch>
            <a:fillRect/>
          </a:stretch>
        </p:blipFill>
        <p:spPr>
          <a:xfrm>
            <a:off x="6571468" y="945013"/>
            <a:ext cx="2609588" cy="1478436"/>
          </a:xfrm>
          <a:prstGeom prst="rect">
            <a:avLst/>
          </a:prstGeom>
        </p:spPr>
      </p:pic>
      <p:pic>
        <p:nvPicPr>
          <p:cNvPr id="92" name="Picture 91">
            <a:extLst>
              <a:ext uri="{FF2B5EF4-FFF2-40B4-BE49-F238E27FC236}">
                <a16:creationId xmlns:a16="http://schemas.microsoft.com/office/drawing/2014/main" id="{78E82FE1-F224-462A-AD81-760248164A41}"/>
              </a:ext>
            </a:extLst>
          </p:cNvPr>
          <p:cNvPicPr>
            <a:picLocks noChangeAspect="1"/>
          </p:cNvPicPr>
          <p:nvPr/>
        </p:nvPicPr>
        <p:blipFill>
          <a:blip r:embed="rId5"/>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3401149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2/15/24 8:26 PM</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2/15/24 8:26 PM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9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94"/>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D365C0E-2406-444E-A385-A265BB0D4DCF}"/>
              </a:ext>
            </a:extLst>
          </p:cNvPr>
          <p:cNvGrpSpPr/>
          <p:nvPr/>
        </p:nvGrpSpPr>
        <p:grpSpPr>
          <a:xfrm>
            <a:off x="-1" y="0"/>
            <a:ext cx="12192001" cy="737658"/>
            <a:chOff x="-1" y="0"/>
            <a:chExt cx="12192001" cy="737658"/>
          </a:xfrm>
        </p:grpSpPr>
        <p:sp>
          <p:nvSpPr>
            <p:cNvPr id="22" name="Rectangle 21">
              <a:extLst>
                <a:ext uri="{FF2B5EF4-FFF2-40B4-BE49-F238E27FC236}">
                  <a16:creationId xmlns:a16="http://schemas.microsoft.com/office/drawing/2014/main" id="{193D8BC9-F623-422D-90FE-76836F7FBE3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7FBA3D21-5868-41FB-A6CF-44E9160F1B8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253408" y="147722"/>
            <a:ext cx="10515600" cy="429868"/>
          </a:xfrm>
        </p:spPr>
        <p:txBody>
          <a:bodyPr>
            <a:normAutofit fontScale="90000"/>
          </a:bodyPr>
          <a:lstStyle/>
          <a:p>
            <a:r>
              <a:rPr lang="en-US" dirty="0">
                <a:latin typeface="Georgia" panose="02040502050405020303" pitchFamily="18" charset="0"/>
              </a:rPr>
              <a:t>Behavioural results</a:t>
            </a:r>
            <a:endParaRPr lang="en-DE" dirty="0">
              <a:latin typeface="Georgia" panose="02040502050405020303" pitchFamily="18" charset="0"/>
            </a:endParaRPr>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a:xfrm>
            <a:off x="3039983" y="6264885"/>
            <a:ext cx="2743200" cy="365125"/>
          </a:xfrm>
        </p:spPr>
        <p:txBody>
          <a:bodyPr/>
          <a:lstStyle/>
          <a:p>
            <a:fld id="{0AB42F5C-B452-4FBE-B9A6-A27DC770181B}" type="datetime8">
              <a:rPr lang="en-DE" smtClean="0"/>
              <a:t>2/15/24 8:26 PM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3"/>
          <a:stretch>
            <a:fillRect/>
          </a:stretch>
        </p:blipFill>
        <p:spPr>
          <a:xfrm>
            <a:off x="2842264" y="4089869"/>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4"/>
          <a:stretch>
            <a:fillRect/>
          </a:stretch>
        </p:blipFill>
        <p:spPr>
          <a:xfrm>
            <a:off x="6301600" y="4089869"/>
            <a:ext cx="3279315" cy="2226167"/>
          </a:xfrm>
          <a:prstGeom prst="rect">
            <a:avLst/>
          </a:prstGeom>
        </p:spPr>
      </p:pic>
      <p:grpSp>
        <p:nvGrpSpPr>
          <p:cNvPr id="18" name="Group 17">
            <a:extLst>
              <a:ext uri="{FF2B5EF4-FFF2-40B4-BE49-F238E27FC236}">
                <a16:creationId xmlns:a16="http://schemas.microsoft.com/office/drawing/2014/main" id="{090E33D1-A812-443C-886E-40429B959059}"/>
              </a:ext>
            </a:extLst>
          </p:cNvPr>
          <p:cNvGrpSpPr/>
          <p:nvPr/>
        </p:nvGrpSpPr>
        <p:grpSpPr>
          <a:xfrm>
            <a:off x="1963628" y="927828"/>
            <a:ext cx="4149436" cy="2734362"/>
            <a:chOff x="3221181" y="1000186"/>
            <a:chExt cx="4149436" cy="2734362"/>
          </a:xfrm>
        </p:grpSpPr>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5"/>
            <a:stretch>
              <a:fillRect/>
            </a:stretch>
          </p:blipFill>
          <p:spPr>
            <a:xfrm>
              <a:off x="3221181" y="1272740"/>
              <a:ext cx="4149436" cy="2461808"/>
            </a:xfrm>
            <a:prstGeom prst="rect">
              <a:avLst/>
            </a:prstGeom>
          </p:spPr>
        </p:pic>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grpSp>
      <p:grpSp>
        <p:nvGrpSpPr>
          <p:cNvPr id="19" name="Group 18">
            <a:extLst>
              <a:ext uri="{FF2B5EF4-FFF2-40B4-BE49-F238E27FC236}">
                <a16:creationId xmlns:a16="http://schemas.microsoft.com/office/drawing/2014/main" id="{FA1F27C2-B95C-CC9E-B15D-C0281DE3C209}"/>
              </a:ext>
            </a:extLst>
          </p:cNvPr>
          <p:cNvGrpSpPr/>
          <p:nvPr/>
        </p:nvGrpSpPr>
        <p:grpSpPr>
          <a:xfrm>
            <a:off x="6273801" y="785963"/>
            <a:ext cx="3486004" cy="2787599"/>
            <a:chOff x="7737764" y="911125"/>
            <a:chExt cx="3486004" cy="2787599"/>
          </a:xfrm>
        </p:grpSpPr>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6"/>
            <a:stretch>
              <a:fillRect/>
            </a:stretch>
          </p:blipFill>
          <p:spPr>
            <a:xfrm>
              <a:off x="7737764" y="1100712"/>
              <a:ext cx="3486004" cy="2598012"/>
            </a:xfrm>
            <a:prstGeom prst="rect">
              <a:avLst/>
            </a:prstGeom>
          </p:spPr>
        </p:pic>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grpSp>
      <p:sp>
        <p:nvSpPr>
          <p:cNvPr id="13" name="TextBox 12">
            <a:extLst>
              <a:ext uri="{FF2B5EF4-FFF2-40B4-BE49-F238E27FC236}">
                <a16:creationId xmlns:a16="http://schemas.microsoft.com/office/drawing/2014/main" id="{4AE57F95-8781-FD33-BF18-3A620308487D}"/>
              </a:ext>
            </a:extLst>
          </p:cNvPr>
          <p:cNvSpPr txBox="1"/>
          <p:nvPr/>
        </p:nvSpPr>
        <p:spPr>
          <a:xfrm>
            <a:off x="6702357" y="3808624"/>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3874069" y="3808624"/>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2/15/24 8:26 PM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15</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16</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repeatCount="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1+#ppt_w/2"/>
                                          </p:val>
                                        </p:tav>
                                        <p:tav tm="100000">
                                          <p:val>
                                            <p:strVal val="#ppt_x"/>
                                          </p:val>
                                        </p:tav>
                                      </p:tavLst>
                                    </p:anim>
                                    <p:anim calcmode="lin" valueType="num">
                                      <p:cBhvr additive="base">
                                        <p:cTn id="98" dur="500" fill="hold"/>
                                        <p:tgtEl>
                                          <p:spTgt spid="5"/>
                                        </p:tgtEl>
                                        <p:attrNameLst>
                                          <p:attrName>ppt_y</p:attrName>
                                        </p:attrNameLst>
                                      </p:cBhvr>
                                      <p:tavLst>
                                        <p:tav tm="0">
                                          <p:val>
                                            <p:strVal val="#ppt_y"/>
                                          </p:val>
                                        </p:tav>
                                        <p:tav tm="100000">
                                          <p:val>
                                            <p:strVal val="#ppt_y"/>
                                          </p:val>
                                        </p:tav>
                                      </p:tavLst>
                                    </p:anim>
                                  </p:childTnLst>
                                </p:cTn>
                              </p:par>
                              <p:par>
                                <p:cTn id="99" presetID="1" presetClass="exit"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2/15/24 8:26 PM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2/15/24 8:26 PM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19</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369369" y="1652217"/>
            <a:ext cx="1335346" cy="1776783"/>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2/15/24 8:26 PM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1" y="728506"/>
            <a:ext cx="7296152"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Implications and future directions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63472" y="825590"/>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2/15/24 8:26 PM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22</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
        <p:nvSpPr>
          <p:cNvPr id="17" name="Content Placeholder 2">
            <a:extLst>
              <a:ext uri="{FF2B5EF4-FFF2-40B4-BE49-F238E27FC236}">
                <a16:creationId xmlns:a16="http://schemas.microsoft.com/office/drawing/2014/main" id="{40FA79ED-51D5-45D2-8CA3-0EF746770BFC}"/>
              </a:ext>
            </a:extLst>
          </p:cNvPr>
          <p:cNvSpPr txBox="1">
            <a:spLocks/>
          </p:cNvSpPr>
          <p:nvPr/>
        </p:nvSpPr>
        <p:spPr>
          <a:xfrm>
            <a:off x="6402943" y="2798705"/>
            <a:ext cx="5789057"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350" dirty="0">
                <a:latin typeface="Georgia" panose="02040502050405020303" pitchFamily="18" charset="0"/>
              </a:rPr>
              <a:t>How is it helpful for humans???</a:t>
            </a: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2/15/24 8:26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23</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2/16/24 9:53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24</a:t>
            </a:fld>
            <a:endParaRPr lang="en-DE"/>
          </a:p>
        </p:txBody>
      </p:sp>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2/15/24 8:26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25</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137031" y="62865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2/15/24 8:26 PM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26</a:t>
            </a:fld>
            <a:endParaRPr lang="en-DE"/>
          </a:p>
        </p:txBody>
      </p:sp>
    </p:spTree>
    <p:extLst>
      <p:ext uri="{BB962C8B-B14F-4D97-AF65-F5344CB8AC3E}">
        <p14:creationId xmlns:p14="http://schemas.microsoft.com/office/powerpoint/2010/main" val="231464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2/15/24 8:26 PM</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27</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2/15/24 8:26 PM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28</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2/15/24 8:26 PM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29</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2/15/24 9:13 PM</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514343" y="967982"/>
            <a:ext cx="4196384" cy="1200329"/>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 (need a pic) </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1200329"/>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(need a pic)</a:t>
            </a:r>
            <a:r>
              <a:rPr lang="en-US" sz="2400" dirty="0">
                <a:effectLst/>
                <a:cs typeface="Calibri" panose="020F0502020204030204" pitchFamily="34" charset="0"/>
              </a:rPr>
              <a:t>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2/15/24 8:26 PM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30</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2/15/24 8:26 PM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31</a:t>
            </a:fld>
            <a:endParaRPr lang="en-DE"/>
          </a:p>
        </p:txBody>
      </p:sp>
      <p:pic>
        <p:nvPicPr>
          <p:cNvPr id="5" name="Picture 4">
            <a:extLst>
              <a:ext uri="{FF2B5EF4-FFF2-40B4-BE49-F238E27FC236}">
                <a16:creationId xmlns:a16="http://schemas.microsoft.com/office/drawing/2014/main" id="{CF6D62E9-824B-43C5-A0AE-237CF42FE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204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61D390-7816-0130-B574-D2E333C7B76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448D524-6BEE-8060-1FDD-5F286B06C1C4}"/>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57C8700-FA0D-8005-F7A6-33EF1E780FA0}"/>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5980548B-8A3A-ECAF-D0C7-80FBEDF8D3F6}"/>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1A917D57-4AE5-0531-DB44-FADF6DB35F42}"/>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FCBCD7C7-9C0A-E92C-8BB4-FFFB152E1BB3}"/>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7230256-6F2A-BA2B-876D-B6951F7ACE83}"/>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20E12F2-317C-9A55-5F67-9A3D02CD742B}"/>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BF2526FC-F268-EE1C-B62E-FC23E3F93930}"/>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043AD639-BCC3-125D-5DB0-8ADE047AA275}"/>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60BA15C-B8B8-3886-C1FA-357623B7F4F0}"/>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F086134-F02B-5154-9673-BE9DEF79D1A8}"/>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F67CA955-8AE4-4E89-C7B7-7B79F969D5AC}"/>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95F11934-50BC-3F6B-8D8F-E27FE81EC5E8}"/>
              </a:ext>
            </a:extLst>
          </p:cNvPr>
          <p:cNvGrpSpPr/>
          <p:nvPr/>
        </p:nvGrpSpPr>
        <p:grpSpPr>
          <a:xfrm>
            <a:off x="9780829" y="1634322"/>
            <a:ext cx="2073926" cy="4585460"/>
            <a:chOff x="9453693" y="1930406"/>
            <a:chExt cx="1813663" cy="4010037"/>
          </a:xfrm>
        </p:grpSpPr>
        <p:sp>
          <p:nvSpPr>
            <p:cNvPr id="19" name="Right Arrow 18">
              <a:extLst>
                <a:ext uri="{FF2B5EF4-FFF2-40B4-BE49-F238E27FC236}">
                  <a16:creationId xmlns:a16="http://schemas.microsoft.com/office/drawing/2014/main" id="{67156C4B-ACED-9BC6-909B-03FCB5D1F3AC}"/>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3221E2D-EEBD-2B28-3281-48AFE4B5E688}"/>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C5163211-CA62-5732-1B8D-C7351CC8B7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E7B6016-0BAA-35DA-9661-4FCE0A97CBB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CD7BE458-52E6-7C0E-C4F4-4646FCAB67F6}"/>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01CEA97E-A62C-0CFA-701B-5339C4BD4D23}"/>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22E878C8-CFEF-DE44-D7FB-DB8E937688FE}"/>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5F38B424-EE12-09B8-F882-61A5A68741EA}"/>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9CA4011-3111-4FB9-CF75-8F9EA47A306C}"/>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6FC2FCC-0089-4798-B930-7C3BAAE262AE}"/>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46B67A24-EE22-A636-29FA-0C553BBA50F5}"/>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A1E5DB94-5BCF-EA5F-2AD6-0CBD59BD87D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F77373B5-50D6-9A36-CD4B-99B10B29DE4E}"/>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157D1E05-5586-483A-2349-5B44B55398C6}"/>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318AF3E8-9CE1-1BFA-A547-8AFC7EB0C997}"/>
              </a:ext>
            </a:extLst>
          </p:cNvPr>
          <p:cNvSpPr>
            <a:spLocks noGrp="1"/>
          </p:cNvSpPr>
          <p:nvPr>
            <p:ph type="dt" sz="half" idx="10"/>
          </p:nvPr>
        </p:nvSpPr>
        <p:spPr/>
        <p:txBody>
          <a:bodyPr/>
          <a:lstStyle/>
          <a:p>
            <a:fld id="{CCDA0414-A6D6-4D22-BD4A-EC431B3AEB0B}" type="datetime8">
              <a:rPr lang="en-DE" smtClean="0"/>
              <a:t>2/15/24 8:26 PM</a:t>
            </a:fld>
            <a:endParaRPr lang="en-DE"/>
          </a:p>
        </p:txBody>
      </p:sp>
      <p:sp>
        <p:nvSpPr>
          <p:cNvPr id="10" name="Slide Number Placeholder 9">
            <a:extLst>
              <a:ext uri="{FF2B5EF4-FFF2-40B4-BE49-F238E27FC236}">
                <a16:creationId xmlns:a16="http://schemas.microsoft.com/office/drawing/2014/main" id="{CA54F779-53E3-BCF9-A361-8469155DA24A}"/>
              </a:ext>
            </a:extLst>
          </p:cNvPr>
          <p:cNvSpPr>
            <a:spLocks noGrp="1"/>
          </p:cNvSpPr>
          <p:nvPr>
            <p:ph type="sldNum" sz="quarter" idx="12"/>
          </p:nvPr>
        </p:nvSpPr>
        <p:spPr/>
        <p:txBody>
          <a:bodyPr/>
          <a:lstStyle/>
          <a:p>
            <a:fld id="{8D002933-DA69-4593-A8BE-46BA8199777B}" type="slidenum">
              <a:rPr lang="en-DE" smtClean="0"/>
              <a:t>32</a:t>
            </a:fld>
            <a:endParaRPr lang="en-DE"/>
          </a:p>
        </p:txBody>
      </p:sp>
    </p:spTree>
    <p:extLst>
      <p:ext uri="{BB962C8B-B14F-4D97-AF65-F5344CB8AC3E}">
        <p14:creationId xmlns:p14="http://schemas.microsoft.com/office/powerpoint/2010/main" val="163696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2/15/24 8:26 PM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209800" y="1176355"/>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2/15/24 8:26 PM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5</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2/15/24 9:28 PM</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Role of prefrontal cortex in exploratory behaviour in rodents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B5CA6AB7-6B91-8B9E-4866-AF803C5F04DC}"/>
              </a:ext>
            </a:extLst>
          </p:cNvPr>
          <p:cNvSpPr txBox="1"/>
          <p:nvPr/>
        </p:nvSpPr>
        <p:spPr>
          <a:xfrm>
            <a:off x="2209800" y="1176355"/>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2/15/24 9:28 PM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2395538" y="1325563"/>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2/15/24 8:26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2/15/24 8:26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302500" y="2995508"/>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051746" y="990600"/>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1079</TotalTime>
  <Words>2224</Words>
  <Application>Microsoft Macintosh PowerPoint</Application>
  <PresentationFormat>Widescreen</PresentationFormat>
  <Paragraphs>324</Paragraphs>
  <Slides>32</Slides>
  <Notes>26</Notes>
  <HiddenSlides>8</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vt:lpstr>
      <vt:lpstr>Cambria Math</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702</cp:revision>
  <dcterms:created xsi:type="dcterms:W3CDTF">2023-12-08T14:45:30Z</dcterms:created>
  <dcterms:modified xsi:type="dcterms:W3CDTF">2024-02-16T13:25:52Z</dcterms:modified>
</cp:coreProperties>
</file>